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37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37160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IHCP - Hasil </a:t>
            </a:r>
            <a:r>
              <a:rPr lang="en-US" sz="4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Diskusi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Update </a:t>
            </a:r>
            <a:r>
              <a:rPr lang="en-US" sz="4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Penanganan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Bencana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Flores 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715065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</a:rPr>
              <a:t>Notulen · 22 Oktober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046988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0469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RINGKASAN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Temuan dan isu utama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Ringkasan0"/>
          <p:cNvSpPr/>
          <p:nvPr/>
        </p:nvSpPr>
        <p:spPr>
          <a:xfrm>
            <a:off x="457200" y="1234440"/>
            <a:ext cx="4023360" cy="1645920"/>
          </a:xfrm>
          <a:prstGeom prst="roundRect">
            <a:avLst>
              <a:gd name="adj" fmla="val 4444"/>
            </a:avLst>
          </a:prstGeom>
          <a:solidFill>
            <a:srgbClr val="EA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258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Hunian dan shelter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691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</a:rPr>
              <a:t>Banyak rumah rusak, huntara baru mulai dibangun. Shelter kit masih dibutuhkan; ±50% lokasi belum punya alas tidur layak.</a:t>
            </a:r>
            <a:endParaRPr lang="en-US" sz="1400" dirty="0"/>
          </a:p>
        </p:txBody>
      </p:sp>
      <p:sp>
        <p:nvSpPr>
          <p:cNvPr id="10" name="Ringkasan1"/>
          <p:cNvSpPr/>
          <p:nvPr/>
        </p:nvSpPr>
        <p:spPr>
          <a:xfrm>
            <a:off x="4663440" y="1234440"/>
            <a:ext cx="4023360" cy="1645920"/>
          </a:xfrm>
          <a:prstGeom prst="roundRect">
            <a:avLst>
              <a:gd name="adj" fmla="val 4444"/>
            </a:avLst>
          </a:prstGeom>
          <a:solidFill>
            <a:srgbClr val="EA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46320" y="13258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Air, sanitasi, kesehatan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691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</a:rPr>
              <a:t>Distribusi air terkendala vendor dan kualitas sumber air; MCK minim di sejumlah lokasi; rujukan dan layanan kespro perlu diperkuat.</a:t>
            </a:r>
            <a:endParaRPr lang="en-US" sz="1400" dirty="0"/>
          </a:p>
        </p:txBody>
      </p:sp>
      <p:sp>
        <p:nvSpPr>
          <p:cNvPr id="13" name="Ringkasan2"/>
          <p:cNvSpPr/>
          <p:nvPr/>
        </p:nvSpPr>
        <p:spPr>
          <a:xfrm>
            <a:off x="457200" y="3017520"/>
            <a:ext cx="4023360" cy="1645920"/>
          </a:xfrm>
          <a:prstGeom prst="roundRect">
            <a:avLst>
              <a:gd name="adj" fmla="val 4444"/>
            </a:avLst>
          </a:prstGeom>
          <a:solidFill>
            <a:srgbClr val="EAF2F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31089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Perlindungan dan psikososial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347472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</a:rPr>
              <a:t>Negative coping dilaporkan ke DP3A; kebutuhan DP meluas ke orang dewasa dan relawan; CP dan DP perlu satu kurikulum bersama.</a:t>
            </a:r>
            <a:endParaRPr lang="en-US" sz="1400" dirty="0"/>
          </a:p>
        </p:txBody>
      </p:sp>
      <p:sp>
        <p:nvSpPr>
          <p:cNvPr id="16" name="Ringkasan3"/>
          <p:cNvSpPr/>
          <p:nvPr/>
        </p:nvSpPr>
        <p:spPr>
          <a:xfrm>
            <a:off x="4663440" y="3017520"/>
            <a:ext cx="4023360" cy="1645920"/>
          </a:xfrm>
          <a:prstGeom prst="roundRect">
            <a:avLst>
              <a:gd name="adj" fmla="val 4444"/>
            </a:avLst>
          </a:prstGeom>
          <a:solidFill>
            <a:srgbClr val="EAF2F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46320" y="31089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dan bantuan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347472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</a:rPr>
              <a:t>Data terpilah dan verifikasi penerima perlu diperbarui; KK perempuan tanpa NIK tidak dapat mengakses bantuan.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046988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0469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CIS TIMOR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Alfian Ola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Hunian dan emergency shelter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Respons masih berjalan bersama JMK, Penabulu, Oxfam, WLHL, CRS, dan IPAS.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JNA dilakukan di Manggarai Timur–Barat, Ende, Sikka, dan Nagekeo (bersama WVI dan MDMC).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Kerusakan mencakup rumah, fasilitas umum, dan fasilitas ibadah; pembangunan huntara baru dimulai.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Sejak pertengahan September, banyak warga dipulangkan dari lokasi pengungsian ke rumah yang tidak aman.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Emergency shelter kit masih sangat dibutuhkan; dalam dua minggu terakhir distribusi terpal, alas tidur, dan perlengkapan memasak masih dominan, juga oleh organisasi lain.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Pengungsian mandiri (tidak komunal) menyulitkan pendataan responder; keamanan selter perlu didalami.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±50% lokasi, komunal maupun mandiri, belum memiliki alas tidur yang layak.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046988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0469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CIS TIMOR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Alfian Ola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Air, sanitasi, dan kesehatan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Lambaleda Utara: </a:t>
            </a:r>
            <a:r>
              <a:rPr lang="en-US" sz="1400" dirty="0">
                <a:solidFill>
                  <a:srgbClr val="1F2933"/>
                </a:solidFill>
              </a:rPr>
              <a:t>jaringan perpipaan rusak sebagian sepanjang 20–25 km; direhabilitasi bersama pemda dan responder lain.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Kec. Maokaro: </a:t>
            </a:r>
            <a:r>
              <a:rPr lang="en-US" sz="1400" dirty="0">
                <a:solidFill>
                  <a:srgbClr val="1F2933"/>
                </a:solidFill>
              </a:rPr>
              <a:t>±300 jiwa mengungsi tanpa sanitasi layak dan tanpa akses air komunal; warga mengambil air dari sungai yang juga dipakai untuk BAB.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Kec. Aesesa, Nagekeo: </a:t>
            </a:r>
            <a:r>
              <a:rPr lang="en-US" sz="1400" dirty="0">
                <a:solidFill>
                  <a:srgbClr val="1F2933"/>
                </a:solidFill>
              </a:rPr>
              <a:t>akses air memadai, terutama dari WVI dan Plan International.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Sekitar Nangaroro: </a:t>
            </a:r>
            <a:r>
              <a:rPr lang="en-US" sz="1400" dirty="0">
                <a:solidFill>
                  <a:srgbClr val="1F2933"/>
                </a:solidFill>
              </a:rPr>
              <a:t>beberapa lokasi terdampak tetapi minim responder; kebutuhan air dan sanitasi dibantu keluarga perantau karena rumah utama tidak terlalu rusak, namun WC terdampak.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Lokasi yang telah di-assessment umumnya memiliki akses air dan sanitasi.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Kesehatan: </a:t>
            </a:r>
            <a:r>
              <a:rPr lang="en-US" sz="1400" dirty="0">
                <a:solidFill>
                  <a:srgbClr val="1F2933"/>
                </a:solidFill>
              </a:rPr>
              <a:t>bersama IPAS mendorong layanan kespro di Puskesmas Nangaroro (bantuan persalinan, hygiene kit).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046988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0469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CIS TIMOR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Alfian Ola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Pangan, bantuan, dan perlindungan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Pangan dan gizi: </a:t>
            </a:r>
            <a:r>
              <a:rPr lang="en-US" sz="1400" dirty="0">
                <a:solidFill>
                  <a:srgbClr val="1F2933"/>
                </a:solidFill>
              </a:rPr>
              <a:t>bantuan terbatas sehingga dibagi rata. Pengungsi petani atau mandiri umumnya tidak terdampak karena memiliki hasil panen (temuan di Wolowae, Nagekeo, dan Lambaleda Utara; tidak dapat digeneralisasi).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Persepsi bantuan: </a:t>
            </a:r>
            <a:r>
              <a:rPr lang="en-US" sz="1400" dirty="0">
                <a:solidFill>
                  <a:srgbClr val="1F2933"/>
                </a:solidFill>
              </a:rPr>
              <a:t>masyarakat menilai pemerintah yang wajib memberi pangan dan bantuan nonpemerintah sebagai berkah, sehingga banyak lokasi menyatakan belum menerima bantuan, terutama pengungsian mandiri.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Penyandang disabilitas: </a:t>
            </a:r>
            <a:r>
              <a:rPr lang="en-US" sz="1400" dirty="0">
                <a:solidFill>
                  <a:srgbClr val="1F2933"/>
                </a:solidFill>
              </a:rPr>
              <a:t>intervensi parsial, bergantung pada jejaring dan kasus per kasus; tidak tercakup dalam pengecekan di posko.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Perlindungan: </a:t>
            </a:r>
            <a:r>
              <a:rPr lang="en-US" sz="1400" dirty="0">
                <a:solidFill>
                  <a:srgbClr val="1F2933"/>
                </a:solidFill>
              </a:rPr>
              <a:t>praktik negative coping (prostitusi) telah dilaporkan kepada DP3A.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Perkembangan respons: </a:t>
            </a:r>
            <a:r>
              <a:rPr lang="en-US" sz="1400" dirty="0">
                <a:solidFill>
                  <a:srgbClr val="1F2933"/>
                </a:solidFill>
              </a:rPr>
              <a:t>assessment awal dilakukan ±2 minggu setelah penanganan dimulai; kini respons lebih terencana dan menyasar kelompok paling berisiko.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046988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0469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CIS TIMOR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Alfian Ola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Rekomendasi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Perbarui dan verifikasi data penerima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Sebagian pengungsi mampu pulih lebih cepat dibanding penyintas lain.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Pekerja harian (mis. buruh kapal di wilayah utara) lebih rentan dari sisi livelihood.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Perlu verifikasi data penyintas beserta jenis pekerjaannya.</a:t>
            </a:r>
            <a:endParaRPr lang="en-US" sz="1400" dirty="0"/>
          </a:p>
        </p:txBody>
      </p:sp>
      <p:sp>
        <p:nvSpPr>
          <p:cNvPr id="11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4632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Kaji kelompok rentan dan ID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Kelompok yang dikaji: KK perempuan dan penyandang disabilitas.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Ditemukan KK perempuan tanpa ID/KTP.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Tanpa NIK, mereka tidak mendapat akses bantuan.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47091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4709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WVI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Severinus Lusty Budiman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Cakupan respons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Wilayah: </a:t>
            </a:r>
            <a:r>
              <a:rPr lang="en-US" sz="1400" dirty="0">
                <a:solidFill>
                  <a:srgbClr val="1F2933"/>
                </a:solidFill>
              </a:rPr>
              <a:t>merespons sejak 15 Agustus di Flores Tengah (Ende, Nagekeo) dan Manggarai Raya (Manggarai, Manggarai Barat, Manggarai Timur).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Shelter: </a:t>
            </a:r>
            <a:r>
              <a:rPr lang="en-US" sz="1400" dirty="0">
                <a:solidFill>
                  <a:srgbClr val="1F2933"/>
                </a:solidFill>
              </a:rPr>
              <a:t>family shelter kit sejak hari pertama.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WASH: </a:t>
            </a:r>
            <a:r>
              <a:rPr lang="en-US" sz="1400" dirty="0">
                <a:solidFill>
                  <a:srgbClr val="1F2933"/>
                </a:solidFill>
              </a:rPr>
              <a:t>distribusi tandon dan air bersih di 6 kabupaten.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Child Protection: </a:t>
            </a:r>
            <a:r>
              <a:rPr lang="en-US" sz="1400" dirty="0">
                <a:solidFill>
                  <a:srgbClr val="1F2933"/>
                </a:solidFill>
              </a:rPr>
              <a:t>pendataan dan pengecekan ±13.000 anak dampingan; dilanjutkan PSS bersama Kampus UNIPA (Ende: Kampus STIPA), PFA, dan guru SKAMI.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Gizi: </a:t>
            </a:r>
            <a:r>
              <a:rPr lang="en-US" sz="1400" dirty="0">
                <a:solidFill>
                  <a:srgbClr val="1F2933"/>
                </a:solidFill>
              </a:rPr>
              <a:t>banyak balita; PMBA bersama puskesmas dan pengukuran LILA.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Kesehatan: </a:t>
            </a:r>
            <a:r>
              <a:rPr lang="en-US" sz="1400" dirty="0">
                <a:solidFill>
                  <a:srgbClr val="1F2933"/>
                </a:solidFill>
              </a:rPr>
              <a:t>bersama UNICEF dan DHO mendorong monitoring imunisasi dan vaksinasi malaria, terutama di tiga kabupaten Manggarai.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Pendidikan: </a:t>
            </a:r>
            <a:r>
              <a:rPr lang="en-US" sz="1400" dirty="0">
                <a:solidFill>
                  <a:srgbClr val="1F2933"/>
                </a:solidFill>
              </a:rPr>
              <a:t>pelatihan guru, pendidikan dalam situasi darurat, dan TPLS (kelas panas akibat cuaca).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47091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4709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WVI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Severinus Lusty Budiman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dan kebutuhan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WASH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Hampir semua vendor menolak distribusi air ke lokasi jauh; vendor lokal tidak selalu bersedia, PDAM kabupaten tidak bersedia.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Utara Ende dan Nagekeo: sumber air dari Mbai bernilai TDS sangat tinggi (uji Dinkes dan Labkesda provinsi); perlu pengolahan lanjutan.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Perbaikan infrastruktur air besar sedang berjalan; pemda terbuka berkolaborasi.</a:t>
            </a:r>
            <a:endParaRPr lang="en-US" sz="1400" dirty="0"/>
          </a:p>
        </p:txBody>
      </p:sp>
      <p:sp>
        <p:nvSpPr>
          <p:cNvPr id="11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4632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Isu lintas sektor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Data terpilah kelompok rentan di Desk Relawan masih sangat sedikit.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CP dan DP perlu satu kurikulum bersama.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DP dan trauma healing perlu menjangkau orang tua; fasilitator didorong memperluas sasaran, termasuk guru SKAMI dan tokoh agama.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Referral system anak bermasalah gizi belum berjalan; ada permintaan perpanjangan dapur PMBA (lokasi akan dibagikan).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47091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4709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WVI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0" y="2560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6B7C85"/>
                </a:solidFill>
              </a:rPr>
              <a:t>Narasumber: Severinus Lusty Budiman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nontunai dan pendidikan darurat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err="1">
                <a:solidFill>
                  <a:srgbClr val="12344D"/>
                </a:solidFill>
              </a:rPr>
              <a:t>Bantuan</a:t>
            </a:r>
            <a:r>
              <a:rPr lang="en-US" sz="1400" b="1" dirty="0">
                <a:solidFill>
                  <a:srgbClr val="12344D"/>
                </a:solidFill>
              </a:rPr>
              <a:t> nontunai: </a:t>
            </a:r>
            <a:r>
              <a:rPr lang="en-US" sz="1400" dirty="0">
                <a:solidFill>
                  <a:srgbClr val="1F2933"/>
                </a:solidFill>
              </a:rPr>
              <a:t>sudah disampaikan kepada Bupati. DTH Rp600 ribu difokuskan untuk rumah rusak berat, namun penerimanya memilih opsi tidak mendapat huntara.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Masih banyak rumah rusak sedang dan ringan yang membutuhkan dukungan responder lain.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Sudah berdiskusi dengan Pokja BaNTU; SK belum ada. Alternatif: BPBD menerbitkan surat rekomendasi kepada bupati.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Sekolah sementara: </a:t>
            </a:r>
            <a:r>
              <a:rPr lang="en-US" sz="1400" dirty="0">
                <a:solidFill>
                  <a:srgbClr val="1F2933"/>
                </a:solidFill>
              </a:rPr>
              <a:t>temporary learning space diminta karena kelas darurat bertenda terpal sangat panas dan musim hujan akan tiba.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Manggarai: desain sudah disiapkan Kepala Dinas Pendidikan; responder pendidikan didorong berdiskusi dengan Kepala Dinas Pendidikan setempat.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47091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4709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PMI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 PMI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Gambaran respons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Merespons sejak 15 Agustus; tiap kabupaten sesuai kapasitas. Evaluasi: Sikka dan Manggarai bergerak paling cepat.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Dapur umum sejak awal untuk membackup Dinsos (14 hari awal, terutama di Palue); pendamping ditempatkan di Nagekeo.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WASH: kandungan mangan di Manggarai tinggi; Astra akan membantu pipanisasi dan perbaikan jaringan air; kabupaten lain lebih ke distribusi air.</a:t>
            </a:r>
            <a:endParaRPr lang="en-US" sz="1400" dirty="0"/>
          </a:p>
        </p:txBody>
      </p:sp>
      <p:sp>
        <p:nvSpPr>
          <p:cNvPr id="10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4632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Layanan di hampir tiap daerah terdampak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Assessment dengan data terpilah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Manajemen informasi: umpan balik, safeguarding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Kesehatan: promosi dan layanan gratis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WASH: produksi air (akan ke Manggarai Timur)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PSS: anak, anak berkebutuhan khusus (Sikka), orang tua/lansia (Palue)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Pemulihan hubungan keluarga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Logistik NFI dan pangan (tahap 3 ke BNT)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43103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4310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PKBI DAN RCCE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Kespro, rujukan, dan kondisi warga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PKBI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/>
              <a:t>Lokasi </a:t>
            </a:r>
            <a:r>
              <a:rPr lang="en-US" sz="1400" dirty="0" err="1"/>
              <a:t>tenda</a:t>
            </a:r>
            <a:r>
              <a:rPr lang="en-US" sz="1400" dirty="0"/>
              <a:t> </a:t>
            </a:r>
            <a:r>
              <a:rPr lang="en-US" sz="1400" dirty="0" err="1"/>
              <a:t>Kespro</a:t>
            </a:r>
            <a:r>
              <a:rPr lang="en-US" sz="1400" dirty="0"/>
              <a:t> PKBI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dukungan</a:t>
            </a:r>
            <a:r>
              <a:rPr lang="en-US" sz="1400" dirty="0"/>
              <a:t> UNFPA </a:t>
            </a:r>
            <a:r>
              <a:rPr lang="en-US" sz="1400" dirty="0" err="1"/>
              <a:t>ada</a:t>
            </a:r>
            <a:r>
              <a:rPr lang="en-US" sz="1400" dirty="0"/>
              <a:t> di 1) Reo, 2) </a:t>
            </a:r>
            <a:r>
              <a:rPr lang="en-US" sz="1400" dirty="0" err="1"/>
              <a:t>Buawae</a:t>
            </a:r>
            <a:r>
              <a:rPr lang="en-US" sz="1400" dirty="0"/>
              <a:t>, </a:t>
            </a:r>
            <a:r>
              <a:rPr lang="en-US" sz="1400" dirty="0" err="1"/>
              <a:t>Nagekeo</a:t>
            </a:r>
            <a:r>
              <a:rPr lang="en-US" sz="1400" dirty="0"/>
              <a:t>, 3) Maronggala, </a:t>
            </a:r>
            <a:r>
              <a:rPr lang="en-US" sz="1400" dirty="0" err="1"/>
              <a:t>Ngada</a:t>
            </a:r>
            <a:r>
              <a:rPr lang="en-US" sz="1400" dirty="0"/>
              <a:t>.</a:t>
            </a:r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 err="1">
                <a:solidFill>
                  <a:srgbClr val="1F2933"/>
                </a:solidFill>
              </a:rPr>
              <a:t>Pendampingan</a:t>
            </a:r>
            <a:r>
              <a:rPr lang="en-US" sz="1400" dirty="0">
                <a:solidFill>
                  <a:srgbClr val="1F2933"/>
                </a:solidFill>
              </a:rPr>
              <a:t> korban </a:t>
            </a:r>
            <a:r>
              <a:rPr lang="en-US" sz="1400" dirty="0" err="1">
                <a:solidFill>
                  <a:srgbClr val="1F2933"/>
                </a:solidFill>
              </a:rPr>
              <a:t>perkosaan</a:t>
            </a:r>
            <a:r>
              <a:rPr lang="en-US" sz="1400" dirty="0">
                <a:solidFill>
                  <a:srgbClr val="1F2933"/>
                </a:solidFill>
              </a:rPr>
              <a:t>: </a:t>
            </a:r>
            <a:r>
              <a:rPr lang="en-US" sz="1400" dirty="0" err="1">
                <a:solidFill>
                  <a:srgbClr val="1F2933"/>
                </a:solidFill>
              </a:rPr>
              <a:t>kabupaten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perlu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peningkatan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kapasitas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rujukan</a:t>
            </a:r>
            <a:r>
              <a:rPr lang="en-US" sz="1400" dirty="0">
                <a:solidFill>
                  <a:srgbClr val="1F2933"/>
                </a:solidFill>
              </a:rPr>
              <a:t> dan </a:t>
            </a:r>
            <a:r>
              <a:rPr lang="en-US" sz="1400" dirty="0" err="1">
                <a:solidFill>
                  <a:srgbClr val="1F2933"/>
                </a:solidFill>
              </a:rPr>
              <a:t>mekanisme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bersama</a:t>
            </a:r>
            <a:r>
              <a:rPr lang="en-US" sz="1400" dirty="0">
                <a:solidFill>
                  <a:srgbClr val="1F2933"/>
                </a:solidFill>
              </a:rPr>
              <a:t> </a:t>
            </a:r>
            <a:r>
              <a:rPr lang="en-US" sz="1400" dirty="0" err="1">
                <a:solidFill>
                  <a:srgbClr val="1F2933"/>
                </a:solidFill>
              </a:rPr>
              <a:t>pemda</a:t>
            </a:r>
            <a:r>
              <a:rPr lang="en-US" sz="1400" dirty="0">
                <a:solidFill>
                  <a:srgbClr val="1F2933"/>
                </a:solidFill>
              </a:rPr>
              <a:t>–NGO yang </a:t>
            </a:r>
            <a:r>
              <a:rPr lang="en-US" sz="1400" dirty="0" err="1">
                <a:solidFill>
                  <a:srgbClr val="1F2933"/>
                </a:solidFill>
              </a:rPr>
              <a:t>disepakati</a:t>
            </a:r>
            <a:r>
              <a:rPr lang="en-US" sz="1400" dirty="0">
                <a:solidFill>
                  <a:srgbClr val="1F2933"/>
                </a:solidFill>
              </a:rPr>
              <a:t>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 err="1">
                <a:solidFill>
                  <a:srgbClr val="1F2933"/>
                </a:solidFill>
              </a:rPr>
              <a:t>Kasus</a:t>
            </a:r>
            <a:r>
              <a:rPr lang="en-US" sz="1400" dirty="0">
                <a:solidFill>
                  <a:srgbClr val="1F2933"/>
                </a:solidFill>
              </a:rPr>
              <a:t> kematian bayi: rujukan ibu hamil dan bayi perlu diperkuat.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Puskesmas Rei sudah mendapat fasilitas air dari PMI.</a:t>
            </a:r>
            <a:endParaRPr lang="en-US" sz="1400" dirty="0"/>
          </a:p>
        </p:txBody>
      </p:sp>
      <p:sp>
        <p:nvSpPr>
          <p:cNvPr id="10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46320" y="1325880"/>
            <a:ext cx="392488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RCCE (Desa Pagal, Kec. Cibal, Manggarai)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Obat rutin lansia di puskesmas terbatas.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Warga 2 bulan di tenda; kategori RR, RS, RB dan waktu boleh masuk rumah belum dijelaskan (malam di tenda, siang di rumah).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Sekolah masih di tenda; pembangunan sekolah sudah mulai.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Trauma masuk gedung; mata pencaharian terdampak; mekanisme rujukan (Reo).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239115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23911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PROSPER GLOBAL DAN CDRM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lembaga lain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Prosper Global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MPCA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WASH (water point) di Reo dan Cibal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Hygiene kit dan mata air</a:t>
            </a:r>
            <a:endParaRPr lang="en-US" sz="1400" dirty="0"/>
          </a:p>
        </p:txBody>
      </p:sp>
      <p:sp>
        <p:nvSpPr>
          <p:cNvPr id="10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4632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CDRM (September–November 2026)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Respons dan dukungan logistik untuk 350 KK; fokus di Aeramo, Kec. Aesesa, Nagekeo (7 RT).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Pangan dan kitchen kit.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DP untuk 600 jiwa anak bersama sekolah, disisipkan DP orang dewasa.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239012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2390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PSIKOSOSIAL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Dukungan psikososial dan akuntabilitas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Card0"/>
          <p:cNvSpPr/>
          <p:nvPr/>
        </p:nvSpPr>
        <p:spPr>
          <a:xfrm>
            <a:off x="45720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Univ. Brawijaya (Ruteng)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Penanganan fisik dan DP untuk tenaga kesehatan.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Pelatihan screening kesehatan mental semua usia.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4 modul/ebook, termasuk PFE (manajemen stres anak, dewasa, lansia).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Pelatihan DP daring untuk guru dan tim respons NGO yang selesai bertugas.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</a:rPr>
              <a:t>Topik lain: fasilitator Destana, SPAB (termasuk anak), Kencana.</a:t>
            </a:r>
            <a:endParaRPr lang="en-US" sz="1400" dirty="0"/>
          </a:p>
        </p:txBody>
      </p:sp>
      <p:sp>
        <p:nvSpPr>
          <p:cNvPr id="10" name="Card1"/>
          <p:cNvSpPr/>
          <p:nvPr/>
        </p:nvSpPr>
        <p:spPr>
          <a:xfrm>
            <a:off x="4663440" y="123444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EA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4632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Relawan dan AAP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846320" y="173736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Sobat Sejiwa, HIMPSI, UHAMKA: </a:t>
            </a:r>
            <a:r>
              <a:rPr lang="en-US" sz="1400" dirty="0">
                <a:solidFill>
                  <a:srgbClr val="1F2933"/>
                </a:solidFill>
              </a:rPr>
              <a:t>relawan lapangan perlu penguatan/pemulihan psikososial.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AAP: </a:t>
            </a:r>
            <a:r>
              <a:rPr lang="en-US" sz="1400" dirty="0">
                <a:solidFill>
                  <a:srgbClr val="1F2933"/>
                </a:solidFill>
              </a:rPr>
              <a:t>dukungan community engagement (Basra, 3 community voices).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Konteks DP: </a:t>
            </a:r>
            <a:r>
              <a:rPr lang="en-US" sz="1400" dirty="0">
                <a:solidFill>
                  <a:srgbClr val="1F2933"/>
                </a:solidFill>
              </a:rPr>
              <a:t>berkaitan dengan dimensi religius (panduan HFI tentang pendampingan tokoh agama).</a:t>
            </a: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Panduan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</a:rPr>
              <a:t>Dukungan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</a:rPr>
              <a:t>Psikososial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 HFI: </a:t>
            </a:r>
            <a:r>
              <a:rPr lang="en-US" sz="1400" dirty="0"/>
              <a:t>https://www.humanitarianforum.or.id/guideliness/pendampingan-tokoh-agama-dalam-penanggulangan-bencana/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"/>
          <p:cNvSpPr/>
          <p:nvPr/>
        </p:nvSpPr>
        <p:spPr>
          <a:xfrm>
            <a:off x="457200" y="256032"/>
            <a:ext cx="1431036" cy="274320"/>
          </a:xfrm>
          <a:prstGeom prst="roundRect">
            <a:avLst>
              <a:gd name="adj" fmla="val 50000"/>
            </a:avLst>
          </a:prstGeom>
          <a:solidFill>
            <a:srgbClr val="E07A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4310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TINDAK LANJUT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4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Tindak lanjut yang disepakati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5"/>
                </a:solidFill>
              </a:rPr>
              <a:t>Notulen Diskusi Flores Response · 22 Oktober 2026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234440"/>
            <a:ext cx="8229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HFI: </a:t>
            </a:r>
            <a:r>
              <a:rPr lang="en-US" sz="1400" dirty="0">
                <a:solidFill>
                  <a:srgbClr val="1F2933"/>
                </a:solidFill>
              </a:rPr>
              <a:t>menyampaikan update hunian sementara, sekolah darurat, distribusi logistik, dan kesehatan.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WVI: </a:t>
            </a:r>
            <a:r>
              <a:rPr lang="en-US" sz="1400" dirty="0">
                <a:solidFill>
                  <a:srgbClr val="1F2933"/>
                </a:solidFill>
              </a:rPr>
              <a:t>membagikan lokasi dapur PMBA yang diminta diperpanjang.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BPBD: </a:t>
            </a:r>
            <a:r>
              <a:rPr lang="en-US" sz="1400" dirty="0">
                <a:solidFill>
                  <a:srgbClr val="1F2933"/>
                </a:solidFill>
              </a:rPr>
              <a:t>menerbitkan surat rekomendasi kepada bupati terkait bantuan nontunai, selama SK belum ada.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Responder pendidikan: </a:t>
            </a:r>
            <a:r>
              <a:rPr lang="en-US" sz="1400" dirty="0">
                <a:solidFill>
                  <a:srgbClr val="1F2933"/>
                </a:solidFill>
              </a:rPr>
              <a:t>berdiskusi dengan Kepala Dinas Pendidikan Manggarai terkait desain sekolah sementara.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Pemda dan NGO: </a:t>
            </a:r>
            <a:r>
              <a:rPr lang="en-US" sz="1400" dirty="0">
                <a:solidFill>
                  <a:srgbClr val="1F2933"/>
                </a:solidFill>
              </a:rPr>
              <a:t>menyusun mekanisme rujukan pendampingan korban perkosaan untuk disepakati bersama.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2344D"/>
                </a:solidFill>
              </a:rPr>
              <a:t>Administrasi: </a:t>
            </a:r>
            <a:r>
              <a:rPr lang="en-US" sz="1400" dirty="0">
                <a:solidFill>
                  <a:srgbClr val="1F2933"/>
                </a:solidFill>
              </a:rPr>
              <a:t>menambahkan M. Fathoni (081515000011) ke WAG; kontak Basra: 087701091998.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/>
              <a:t>WVI NTT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mengecek</a:t>
            </a:r>
            <a:r>
              <a:rPr lang="en-US" sz="1400" dirty="0"/>
              <a:t> </a:t>
            </a:r>
            <a:r>
              <a:rPr lang="en-US" sz="1400" dirty="0" err="1"/>
              <a:t>apakah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 air </a:t>
            </a:r>
            <a:r>
              <a:rPr lang="en-US" sz="1400" dirty="0" err="1"/>
              <a:t>bersih</a:t>
            </a:r>
            <a:r>
              <a:rPr lang="en-US" sz="1400" dirty="0"/>
              <a:t> PMI di Baja juga </a:t>
            </a:r>
            <a:r>
              <a:rPr lang="en-US" sz="1400" dirty="0" err="1"/>
              <a:t>disalurkan</a:t>
            </a:r>
            <a:r>
              <a:rPr lang="en-US" sz="1400" dirty="0"/>
              <a:t> </a:t>
            </a:r>
            <a:r>
              <a:rPr lang="en-US" sz="1400" dirty="0" err="1"/>
              <a:t>ke</a:t>
            </a:r>
            <a:r>
              <a:rPr lang="en-US" sz="1400" dirty="0"/>
              <a:t> </a:t>
            </a:r>
            <a:r>
              <a:rPr lang="en-US" sz="1400" dirty="0" err="1"/>
              <a:t>Riung</a:t>
            </a:r>
            <a:r>
              <a:rPr lang="en-US" sz="1400" dirty="0"/>
              <a:t>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 err="1"/>
              <a:t>Diskusi</a:t>
            </a:r>
            <a:r>
              <a:rPr lang="en-US" sz="1400" dirty="0"/>
              <a:t> </a:t>
            </a:r>
            <a:r>
              <a:rPr lang="en-US" sz="1400" dirty="0" err="1"/>
              <a:t>lanjutan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Univ. </a:t>
            </a:r>
            <a:r>
              <a:rPr lang="en-US" sz="1400" dirty="0" err="1"/>
              <a:t>Brawijaya</a:t>
            </a:r>
            <a:r>
              <a:rPr lang="en-US" sz="1400" dirty="0"/>
              <a:t> dan </a:t>
            </a:r>
            <a:r>
              <a:rPr lang="en-US" sz="1400" dirty="0" err="1"/>
              <a:t>Sobat</a:t>
            </a:r>
            <a:r>
              <a:rPr lang="en-US" sz="1400" dirty="0"/>
              <a:t> </a:t>
            </a:r>
            <a:r>
              <a:rPr lang="en-US" sz="1400" dirty="0" err="1"/>
              <a:t>Sejiwa</a:t>
            </a:r>
            <a:r>
              <a:rPr lang="en-US" sz="1400" dirty="0"/>
              <a:t> </a:t>
            </a:r>
            <a:r>
              <a:rPr lang="en-US" sz="1400" dirty="0" err="1"/>
              <a:t>serta</a:t>
            </a:r>
            <a:r>
              <a:rPr lang="en-US" sz="1400" dirty="0"/>
              <a:t> </a:t>
            </a:r>
            <a:r>
              <a:rPr lang="en-US" sz="1400" dirty="0" err="1"/>
              <a:t>jejaring</a:t>
            </a:r>
            <a:r>
              <a:rPr lang="en-US" sz="1400" dirty="0"/>
              <a:t> responder </a:t>
            </a:r>
            <a:r>
              <a:rPr lang="en-US" sz="1400" dirty="0" err="1"/>
              <a:t>layanan</a:t>
            </a:r>
            <a:r>
              <a:rPr lang="en-US" sz="1400" dirty="0"/>
              <a:t> </a:t>
            </a:r>
            <a:r>
              <a:rPr lang="en-US" sz="1400" dirty="0" err="1"/>
              <a:t>Dukungan</a:t>
            </a:r>
            <a:r>
              <a:rPr lang="en-US" sz="1400" dirty="0"/>
              <a:t> </a:t>
            </a:r>
            <a:r>
              <a:rPr lang="en-US" sz="1400" dirty="0" err="1"/>
              <a:t>Psikososial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potensi</a:t>
            </a:r>
            <a:r>
              <a:rPr lang="en-US" sz="1400" dirty="0"/>
              <a:t> </a:t>
            </a:r>
            <a:r>
              <a:rPr lang="en-US" sz="1400" dirty="0" err="1"/>
              <a:t>kolaborasi</a:t>
            </a:r>
            <a:r>
              <a:rPr lang="en-US" sz="1400" dirty="0"/>
              <a:t> </a:t>
            </a:r>
            <a:r>
              <a:rPr lang="en-US" sz="1400" dirty="0" err="1"/>
              <a:t>pelatihan</a:t>
            </a:r>
            <a:r>
              <a:rPr lang="en-US" sz="1400" dirty="0"/>
              <a:t> DP </a:t>
            </a:r>
            <a:r>
              <a:rPr lang="en-US" sz="1400" dirty="0" err="1"/>
              <a:t>secara</a:t>
            </a:r>
            <a:r>
              <a:rPr lang="en-US" sz="1400" dirty="0"/>
              <a:t> regular (daring).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1699</Words>
  <Application>Microsoft Office PowerPoint</Application>
  <PresentationFormat>On-screen Show (16:9)</PresentationFormat>
  <Paragraphs>166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Notulen Diskusi Flores Response - 22 Oktober 2026</dc:title>
  <dc:subject>PptxGenJS Presentation</dc:subject>
  <dc:creator>PptxGenJS</dc:creator>
  <cp:lastModifiedBy>Sandrina Miranda Simon</cp:lastModifiedBy>
  <cp:revision>4</cp:revision>
  <dcterms:created xsi:type="dcterms:W3CDTF">2026-10-22T09:50:20Z</dcterms:created>
  <dcterms:modified xsi:type="dcterms:W3CDTF">2026-10-22T11:31:12Z</dcterms:modified>
</cp:coreProperties>
</file>